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0" r:id="rId4"/>
    <p:sldId id="27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4" r:id="rId17"/>
    <p:sldId id="272" r:id="rId18"/>
    <p:sldId id="273" r:id="rId19"/>
    <p:sldId id="269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9F18-9279-4CFF-A822-27C649BFBB73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C4722F-E4AF-45D0-8E7A-982C37723E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9F18-9279-4CFF-A822-27C649BFBB73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722F-E4AF-45D0-8E7A-982C37723E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8C4722F-E4AF-45D0-8E7A-982C37723E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9F18-9279-4CFF-A822-27C649BFBB73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9F18-9279-4CFF-A822-27C649BFBB73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8C4722F-E4AF-45D0-8E7A-982C37723E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9F18-9279-4CFF-A822-27C649BFBB73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C4722F-E4AF-45D0-8E7A-982C37723E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7DB9F18-9279-4CFF-A822-27C649BFBB73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722F-E4AF-45D0-8E7A-982C37723E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9F18-9279-4CFF-A822-27C649BFBB73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8C4722F-E4AF-45D0-8E7A-982C37723E2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9F18-9279-4CFF-A822-27C649BFBB73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8C4722F-E4AF-45D0-8E7A-982C37723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9F18-9279-4CFF-A822-27C649BFBB73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C4722F-E4AF-45D0-8E7A-982C37723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C4722F-E4AF-45D0-8E7A-982C37723E2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9F18-9279-4CFF-A822-27C649BFBB73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8C4722F-E4AF-45D0-8E7A-982C37723E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7DB9F18-9279-4CFF-A822-27C649BFBB73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7DB9F18-9279-4CFF-A822-27C649BFBB73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C4722F-E4AF-45D0-8E7A-982C37723E2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373216"/>
            <a:ext cx="7704856" cy="8640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детей и родителей группы </a:t>
            </a:r>
            <a:r>
              <a:rPr lang="ru-RU" dirty="0" smtClean="0"/>
              <a:t>«</a:t>
            </a:r>
            <a:r>
              <a:rPr lang="ru-RU" dirty="0" smtClean="0"/>
              <a:t>Теремок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Воспитатель МБДОУ «Д/с «Солнышко» </a:t>
            </a:r>
            <a:r>
              <a:rPr lang="ru-RU" dirty="0" smtClean="0"/>
              <a:t>Шемякина А.А.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535832"/>
          </a:xfrm>
        </p:spPr>
        <p:txBody>
          <a:bodyPr/>
          <a:lstStyle/>
          <a:p>
            <a:r>
              <a:rPr lang="ru-RU" dirty="0" smtClean="0"/>
              <a:t>Правила </a:t>
            </a:r>
            <a:r>
              <a:rPr lang="ru-RU" dirty="0"/>
              <a:t> </a:t>
            </a:r>
            <a:r>
              <a:rPr lang="ru-RU" dirty="0" smtClean="0"/>
              <a:t>поведения в детском саду</a:t>
            </a:r>
            <a:endParaRPr lang="ru-RU" dirty="0"/>
          </a:p>
        </p:txBody>
      </p:sp>
      <p:pic>
        <p:nvPicPr>
          <p:cNvPr id="5" name="Рисунок 4" descr="4207824-8becd2b6210821db.png"/>
          <p:cNvPicPr>
            <a:picLocks noChangeAspect="1"/>
          </p:cNvPicPr>
          <p:nvPr/>
        </p:nvPicPr>
        <p:blipFill>
          <a:blip r:embed="rId2" cstate="print"/>
          <a:srcRect t="22935" r="-396" b="8262"/>
          <a:stretch>
            <a:fillRect/>
          </a:stretch>
        </p:blipFill>
        <p:spPr>
          <a:xfrm>
            <a:off x="251520" y="3140968"/>
            <a:ext cx="3672408" cy="1944216"/>
          </a:xfrm>
          <a:prstGeom prst="rect">
            <a:avLst/>
          </a:prstGeom>
        </p:spPr>
      </p:pic>
      <p:pic>
        <p:nvPicPr>
          <p:cNvPr id="6" name="Рисунок 5" descr="fentez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916832"/>
            <a:ext cx="4482131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во время </a:t>
            </a:r>
            <a:br>
              <a:rPr lang="ru-RU" dirty="0" smtClean="0"/>
            </a:br>
            <a:r>
              <a:rPr lang="ru-RU" dirty="0" smtClean="0"/>
              <a:t>музыкальных занятий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Без разрешения взрослых дети не должны:</a:t>
            </a:r>
          </a:p>
          <a:p>
            <a:r>
              <a:rPr lang="ru-RU" sz="1400" dirty="0" smtClean="0"/>
              <a:t>1. Пользоваться музыкально-спортивным инвентарем. При использовании его на занятиях дети не должны бросать его на пол, наступать на него, а также бросать его в окна и зеркала!</a:t>
            </a:r>
          </a:p>
          <a:p>
            <a:r>
              <a:rPr lang="ru-RU" sz="1400" dirty="0" smtClean="0"/>
              <a:t>2. Бросать стульчики на пол, прыгать на них и с них, вставать ногами.</a:t>
            </a:r>
          </a:p>
          <a:p>
            <a:r>
              <a:rPr lang="ru-RU" sz="1400" dirty="0" smtClean="0"/>
              <a:t>Сидя на стульчике, раскачиваться на нем, а также вытягивать вперед ноги, чтобы другие дети не споткнулись.</a:t>
            </a:r>
          </a:p>
          <a:p>
            <a:r>
              <a:rPr lang="ru-RU" sz="1400" dirty="0" smtClean="0"/>
              <a:t>3. Если стульчик оказался ломаным — отдать его воспитателю или музыкальному руководителю.</a:t>
            </a:r>
          </a:p>
          <a:p>
            <a:r>
              <a:rPr lang="ru-RU" sz="1400" dirty="0" smtClean="0"/>
              <a:t>4. Прыгать и передвигать тяжелые предметы в зале (скамейки, столы, кубы).</a:t>
            </a:r>
          </a:p>
          <a:p>
            <a:r>
              <a:rPr lang="ru-RU" sz="1400" dirty="0" smtClean="0"/>
              <a:t>5. Трогать пианино и ни в коем случае не открывать тяжелую крышку.</a:t>
            </a:r>
          </a:p>
          <a:p>
            <a:r>
              <a:rPr lang="ru-RU" sz="1400" dirty="0" smtClean="0"/>
              <a:t> В упражнениях, плясках, играх, хороводах дети не должны:</a:t>
            </a:r>
          </a:p>
          <a:p>
            <a:r>
              <a:rPr lang="ru-RU" sz="1400" dirty="0" smtClean="0"/>
              <a:t>Бегать навстречу друг другу, сталкиваться, толкать друг друга и хвататься за одежду, подставлять подножки.</a:t>
            </a:r>
          </a:p>
          <a:p>
            <a:r>
              <a:rPr lang="ru-RU" sz="1400" dirty="0" smtClean="0"/>
              <a:t>Если во время исполнения движений под музыку (бег, прыжки, подскоки) случайно падает предмет, который ребенок держал в руках - не останавливаться и не поднимать его до конца движения, чтобы не создавать помех другим детям.</a:t>
            </a:r>
          </a:p>
          <a:p>
            <a:endParaRPr lang="ru-RU" dirty="0"/>
          </a:p>
        </p:txBody>
      </p:sp>
      <p:pic>
        <p:nvPicPr>
          <p:cNvPr id="4" name="Рисунок 3" descr="17703009_3.jpg"/>
          <p:cNvPicPr>
            <a:picLocks noChangeAspect="1"/>
          </p:cNvPicPr>
          <p:nvPr/>
        </p:nvPicPr>
        <p:blipFill>
          <a:blip r:embed="rId2" cstate="print"/>
          <a:srcRect l="3814" t="17554" r="7460" b="9443"/>
          <a:stretch>
            <a:fillRect/>
          </a:stretch>
        </p:blipFill>
        <p:spPr>
          <a:xfrm flipH="1">
            <a:off x="6012160" y="5301208"/>
            <a:ext cx="2219447" cy="1368152"/>
          </a:xfrm>
          <a:prstGeom prst="rect">
            <a:avLst/>
          </a:prstGeom>
        </p:spPr>
      </p:pic>
      <p:pic>
        <p:nvPicPr>
          <p:cNvPr id="5" name="Рисунок 4" descr="acf084617a60d28e66f6fd2c144514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76672"/>
            <a:ext cx="1616683" cy="1211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при просмотре слайдов и фильмов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1.Проходить в помещение для просмотра спокойным шагом, не толкая товарищей.</a:t>
            </a:r>
          </a:p>
          <a:p>
            <a:r>
              <a:rPr lang="ru-RU" sz="1400" dirty="0" smtClean="0"/>
              <a:t>2. Сначала рассаживаются в первые ряды дети невысокого роста. Самые высокие дети садятся последними. При выходе из помещения для просмотра – наоборот.</a:t>
            </a:r>
          </a:p>
          <a:p>
            <a:r>
              <a:rPr lang="ru-RU" sz="1400" dirty="0" smtClean="0"/>
              <a:t>3. Садиться следует только на то место, которое указал воспитатель.</a:t>
            </a:r>
          </a:p>
          <a:p>
            <a:r>
              <a:rPr lang="ru-RU" sz="1400" dirty="0" smtClean="0"/>
              <a:t>4. Перед началом просмотра не повышать голос.</a:t>
            </a:r>
          </a:p>
          <a:p>
            <a:r>
              <a:rPr lang="ru-RU" sz="1400" dirty="0" smtClean="0"/>
              <a:t>5. Во время сеанса следует находиться только на своем месте.</a:t>
            </a:r>
          </a:p>
          <a:p>
            <a:r>
              <a:rPr lang="ru-RU" sz="1400" dirty="0" smtClean="0"/>
              <a:t>6. В случае возникновения каких-либо проблем обратиться к воспитателю.</a:t>
            </a:r>
          </a:p>
          <a:p>
            <a:r>
              <a:rPr lang="ru-RU" sz="1400" dirty="0" smtClean="0"/>
              <a:t>7. Во время сеанса громко не разговаривать, не толкать соседей, не махать руками и т.п.</a:t>
            </a:r>
          </a:p>
          <a:p>
            <a:r>
              <a:rPr lang="ru-RU" sz="1400" dirty="0" smtClean="0"/>
              <a:t>8. По окончании сеанса выходить из помещения только после разрешения воспитателя.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deti%20igra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861048"/>
            <a:ext cx="3024336" cy="2289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безопасного поведения</a:t>
            </a:r>
            <a:br>
              <a:rPr lang="ru-RU" dirty="0" smtClean="0"/>
            </a:br>
            <a:r>
              <a:rPr lang="ru-RU" dirty="0" smtClean="0"/>
              <a:t> при приёме пищи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r>
              <a:rPr lang="ru-RU" sz="1400" dirty="0" smtClean="0"/>
              <a:t>Садись за стол спокойно, не обгоняй товарища.</a:t>
            </a:r>
          </a:p>
          <a:p>
            <a:pPr lvl="0"/>
            <a:r>
              <a:rPr lang="ru-RU" sz="1400" dirty="0" smtClean="0"/>
              <a:t>За столом сиди правильно: следи за осанкой и не клади локти на стол.</a:t>
            </a:r>
          </a:p>
          <a:p>
            <a:pPr lvl="0"/>
            <a:r>
              <a:rPr lang="ru-RU" sz="1400" dirty="0" smtClean="0"/>
              <a:t>Не разговаривай во время приёма пищи</a:t>
            </a:r>
          </a:p>
          <a:p>
            <a:pPr lvl="0"/>
            <a:r>
              <a:rPr lang="ru-RU" sz="1400" dirty="0" smtClean="0"/>
              <a:t>Пищу пережевывай тщательно, не бери большими порциями или глотками, чтобы пища не попала в дыхательное горло.</a:t>
            </a:r>
          </a:p>
          <a:p>
            <a:pPr lvl="0"/>
            <a:r>
              <a:rPr lang="ru-RU" sz="1400" dirty="0" smtClean="0"/>
              <a:t>Если пища горячая  - не дуть, а аккуратно помешивать ложкой пока не остынет.</a:t>
            </a:r>
          </a:p>
          <a:p>
            <a:pPr lvl="0"/>
            <a:r>
              <a:rPr lang="ru-RU" sz="1400" dirty="0" smtClean="0"/>
              <a:t>Не наклонять тарелку с супом к себе, не пить из тарелки, пользоваться столовыми приборами. 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endParaRPr lang="ru-RU" dirty="0"/>
          </a:p>
        </p:txBody>
      </p:sp>
      <p:pic>
        <p:nvPicPr>
          <p:cNvPr id="6" name="Рисунок 5" descr="ba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789040"/>
            <a:ext cx="2726912" cy="2613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обращения со столовыми приборами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2800" dirty="0" smtClean="0"/>
              <a:t> </a:t>
            </a:r>
            <a:endParaRPr lang="ru-RU" sz="4400" dirty="0" smtClean="0"/>
          </a:p>
          <a:p>
            <a:pPr marL="269875" lvl="2" indent="0">
              <a:buNone/>
            </a:pPr>
            <a:r>
              <a:rPr lang="ru-RU" sz="5600" dirty="0" smtClean="0"/>
              <a:t>            Правила этикета не разрешают есть руками – для этого существуют столовые приборы: ложка, вилка, нож, чайная ложка, чтобы не обжечься. (Если беседа проводится впервые, то познакомить детей с историей столовых приборов и их предназначением)</a:t>
            </a:r>
          </a:p>
          <a:p>
            <a:pPr marL="269875" lvl="2" indent="0"/>
            <a:r>
              <a:rPr lang="ru-RU" sz="5600" dirty="0" smtClean="0"/>
              <a:t>Размахивать руками, в которых находятся столовые приборы, не разрешается. Это может привести к травмам как у самого себя, так и у окружающих.</a:t>
            </a:r>
          </a:p>
          <a:p>
            <a:pPr marL="269875" lvl="2" indent="0"/>
            <a:r>
              <a:rPr lang="ru-RU" sz="5600" dirty="0" smtClean="0"/>
              <a:t>Острые концы вилки должны быть повернуты к тарелке, чтобы не уколоть себя или соседа.</a:t>
            </a:r>
          </a:p>
          <a:p>
            <a:pPr marL="269875" lvl="2" indent="0"/>
            <a:r>
              <a:rPr lang="ru-RU" sz="5600" dirty="0" smtClean="0"/>
              <a:t>Нужно помнить: вилка – самый опасный предмет, так что нельзя поднимать вилку выше носа, чтобы не уколоться.</a:t>
            </a:r>
          </a:p>
          <a:p>
            <a:pPr marL="269875" lvl="2" indent="0"/>
            <a:r>
              <a:rPr lang="ru-RU" sz="5600" dirty="0" smtClean="0"/>
              <a:t>Еду накалывать на вилку понемногу, во время приема пищи не торопиться, есть осторожно, не засовывать вилку глубоко в рот, чтобы не поранить горло и не подавиться.</a:t>
            </a:r>
          </a:p>
          <a:p>
            <a:pPr marL="269875" lvl="2" indent="0"/>
            <a:r>
              <a:rPr lang="ru-RU" sz="5600" dirty="0" smtClean="0"/>
              <a:t>Не ковырять вилкой в зубах, носу и ушах ни у себя, ни и у соседа.</a:t>
            </a:r>
          </a:p>
          <a:p>
            <a:pPr marL="269875" lvl="2" indent="0"/>
            <a:r>
              <a:rPr lang="ru-RU" sz="5600" dirty="0" smtClean="0"/>
              <a:t>Не размахивать ножом, не тыкать им в детей.</a:t>
            </a:r>
          </a:p>
          <a:p>
            <a:pPr marL="269875" lvl="2" indent="0"/>
            <a:r>
              <a:rPr lang="ru-RU" sz="5600" dirty="0" smtClean="0"/>
              <a:t>Если чайной ложкой пользоваться не по назначению (есть вторые и первые блюда), можно обжечься.</a:t>
            </a:r>
          </a:p>
          <a:p>
            <a:pPr marL="269875" lvl="2" indent="0"/>
            <a:r>
              <a:rPr lang="ru-RU" sz="5600" dirty="0" smtClean="0"/>
              <a:t>Во время еды тарелка с первым или вторым блюдами должна находиться на расстоянии от края, т.к. тарелка может упасть на колени и обжечь.</a:t>
            </a:r>
          </a:p>
          <a:p>
            <a:pPr marL="269875" lvl="2" indent="0"/>
            <a:r>
              <a:rPr lang="ru-RU" sz="5600" dirty="0" smtClean="0"/>
              <a:t>Нельзя двигать тарелку с едой, т.к. можно расплескать еду и обжечь себя или соседа.</a:t>
            </a:r>
          </a:p>
          <a:p>
            <a:pPr marL="269875" lvl="2" indent="0"/>
            <a:r>
              <a:rPr lang="ru-RU" sz="5600" dirty="0" smtClean="0"/>
              <a:t>Чашку с питьем держать за ручку и пить маленькими глотками, чтобы не подавиться.</a:t>
            </a:r>
          </a:p>
          <a:p>
            <a:pPr marL="269875" lvl="2" indent="0"/>
            <a:r>
              <a:rPr lang="ru-RU" sz="5600" dirty="0" smtClean="0"/>
              <a:t>Чашкой нельзя размахивать, бросать ее, т.к. она может разбиться и поранить тебя или товарища.</a:t>
            </a:r>
          </a:p>
          <a:p>
            <a:pPr marL="269875" lvl="2" indent="0"/>
            <a:r>
              <a:rPr lang="ru-RU" sz="5600" dirty="0" smtClean="0"/>
              <a:t>Если разбилась посуда, осколки не трогать, их уберут взрослые. Острые края осколков могут поранить.</a:t>
            </a:r>
          </a:p>
          <a:p>
            <a:pPr lvl="1"/>
            <a:endParaRPr lang="ru-RU" sz="5600" dirty="0"/>
          </a:p>
        </p:txBody>
      </p:sp>
      <p:pic>
        <p:nvPicPr>
          <p:cNvPr id="5" name="Рисунок 4" descr="644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929642" cy="894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при работе с кисточкой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43680"/>
            <a:ext cx="8496944" cy="4593632"/>
          </a:xfrm>
        </p:spPr>
        <p:txBody>
          <a:bodyPr>
            <a:noAutofit/>
          </a:bodyPr>
          <a:lstStyle/>
          <a:p>
            <a:pPr marL="179388" lvl="2" indent="0">
              <a:buNone/>
            </a:pPr>
            <a:r>
              <a:rPr lang="ru-RU" sz="1200" dirty="0" smtClean="0"/>
              <a:t>  К работе с кисточкой или карандашом можно приступать только с разрешения воспитателя группы или преподавателя </a:t>
            </a:r>
            <a:r>
              <a:rPr lang="ru-RU" sz="1200" dirty="0" err="1" smtClean="0"/>
              <a:t>ИЗО-деятельности</a:t>
            </a:r>
            <a:r>
              <a:rPr lang="ru-RU" sz="1200" dirty="0" smtClean="0"/>
              <a:t>.</a:t>
            </a:r>
          </a:p>
          <a:p>
            <a:pPr marL="179388" lvl="6" indent="0">
              <a:buFont typeface="Arial" pitchFamily="34" charset="0"/>
              <a:buChar char="•"/>
            </a:pPr>
            <a:r>
              <a:rPr lang="ru-RU" sz="1200" dirty="0" smtClean="0"/>
              <a:t>Перед началом работы надеть спецодежду (фартук, нарукавники и т.п.)</a:t>
            </a:r>
          </a:p>
          <a:p>
            <a:pPr marL="179388" lvl="6" indent="0"/>
            <a:r>
              <a:rPr lang="ru-RU" sz="1200" dirty="0" smtClean="0"/>
              <a:t>Внимательно выслушать объяснение воспитателя и проследить за показом приемов, которые он использует при реализации поставленной задачи.</a:t>
            </a:r>
          </a:p>
          <a:p>
            <a:pPr marL="179388" lvl="6" indent="0"/>
            <a:r>
              <a:rPr lang="ru-RU" sz="1200" dirty="0" smtClean="0"/>
              <a:t>При работе с кисточкой и карандашом строго запрещается:</a:t>
            </a:r>
          </a:p>
          <a:p>
            <a:pPr marL="179388" lvl="5" indent="0">
              <a:buNone/>
            </a:pPr>
            <a:r>
              <a:rPr lang="ru-RU" sz="1200" dirty="0" smtClean="0"/>
              <a:t>  Брать их в рот,</a:t>
            </a:r>
          </a:p>
          <a:p>
            <a:pPr marL="179388" lvl="7" indent="0"/>
            <a:r>
              <a:rPr lang="ru-RU" sz="1200" dirty="0" smtClean="0"/>
              <a:t>Засовывать в ухо, нос, глаза себе или соседу,</a:t>
            </a:r>
          </a:p>
          <a:p>
            <a:pPr marL="179388" lvl="7" indent="0"/>
            <a:r>
              <a:rPr lang="ru-RU" sz="1200" dirty="0" smtClean="0"/>
              <a:t>Размахивать ими,</a:t>
            </a:r>
          </a:p>
          <a:p>
            <a:pPr marL="179388" lvl="7" indent="0"/>
            <a:r>
              <a:rPr lang="ru-RU" sz="1200" dirty="0" smtClean="0"/>
              <a:t>Ломать, выщипывать ворсинки из кисточки,</a:t>
            </a:r>
          </a:p>
          <a:p>
            <a:pPr marL="179388" lvl="7" indent="0"/>
            <a:r>
              <a:rPr lang="ru-RU" sz="1200" dirty="0" smtClean="0"/>
              <a:t>Класть в непредназначенное для них место,</a:t>
            </a:r>
          </a:p>
          <a:p>
            <a:pPr marL="179388" lvl="7" indent="0"/>
            <a:r>
              <a:rPr lang="ru-RU" sz="1200" dirty="0" smtClean="0"/>
              <a:t>Рисовать на теле или одежде как своей, так и соседа,</a:t>
            </a:r>
          </a:p>
          <a:p>
            <a:pPr marL="179388" lvl="7" indent="0"/>
            <a:r>
              <a:rPr lang="ru-RU" sz="1200" dirty="0" smtClean="0"/>
              <a:t>Бросаться ими.</a:t>
            </a:r>
          </a:p>
          <a:p>
            <a:pPr marL="179388" lvl="5" indent="0"/>
            <a:r>
              <a:rPr lang="ru-RU" sz="1200" dirty="0" smtClean="0"/>
              <a:t> В случае не исправностей у кисточки или карандаша обратиться за помощью к воспитателю.</a:t>
            </a:r>
          </a:p>
          <a:p>
            <a:pPr marL="179388" lvl="6" indent="0"/>
            <a:r>
              <a:rPr lang="ru-RU" sz="1200" dirty="0" smtClean="0"/>
              <a:t>Во время работы с кисточкой и карандашом стараться сохранять правильную позу и осанку.</a:t>
            </a:r>
          </a:p>
          <a:p>
            <a:pPr marL="179388" lvl="6" indent="0"/>
            <a:r>
              <a:rPr lang="ru-RU" sz="1200" dirty="0" smtClean="0"/>
              <a:t>После работы с карандашом, поместить его в предназначенное место заточенной стороной вверх.</a:t>
            </a:r>
          </a:p>
          <a:p>
            <a:pPr marL="179388" lvl="6" indent="0"/>
            <a:r>
              <a:rPr lang="ru-RU" sz="1200" dirty="0" smtClean="0"/>
              <a:t>После работы с кисточкой, ее вымыть и поставить в предназначенное место ворсинками вверх.</a:t>
            </a:r>
          </a:p>
          <a:p>
            <a:pPr marL="179388" lvl="6" indent="0"/>
            <a:r>
              <a:rPr lang="ru-RU" sz="1200" dirty="0" smtClean="0"/>
              <a:t>Убрав кисточку и карандаш, снять спецодежду и повесить ее на место.</a:t>
            </a:r>
          </a:p>
          <a:p>
            <a:pPr marL="179388" lvl="6" indent="0"/>
            <a:r>
              <a:rPr lang="ru-RU" sz="1200" dirty="0" smtClean="0"/>
              <a:t>После окончания работы тщательно вымыть руки, вытереть насухо.</a:t>
            </a:r>
          </a:p>
          <a:p>
            <a:pPr marL="179388" indent="0"/>
            <a:endParaRPr lang="ru-RU" sz="1400" dirty="0"/>
          </a:p>
        </p:txBody>
      </p:sp>
      <p:pic>
        <p:nvPicPr>
          <p:cNvPr id="4" name="Рисунок 3" descr="38ccf71fafe8a96ea32aa56686b8e4ff.jpg"/>
          <p:cNvPicPr>
            <a:picLocks noChangeAspect="1"/>
          </p:cNvPicPr>
          <p:nvPr/>
        </p:nvPicPr>
        <p:blipFill>
          <a:blip r:embed="rId2" cstate="print"/>
          <a:srcRect l="3400" t="3024" r="4793" b="7769"/>
          <a:stretch>
            <a:fillRect/>
          </a:stretch>
        </p:blipFill>
        <p:spPr>
          <a:xfrm>
            <a:off x="6156175" y="2636912"/>
            <a:ext cx="2471461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Охрана жизни и здоровья при играх с мелким конструктором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1. При обнаружении ломаной или треснувшей детали, отдать ее воспитателю.</a:t>
            </a:r>
          </a:p>
          <a:p>
            <a:r>
              <a:rPr lang="ru-RU" sz="1400" dirty="0" smtClean="0"/>
              <a:t>2. Ни в коем случае не брать в рот (в нос, ухо). Если кто из детей заметил такое, обязательно сказать воспитателю.</a:t>
            </a:r>
          </a:p>
          <a:p>
            <a:r>
              <a:rPr lang="ru-RU" sz="1400" dirty="0" smtClean="0"/>
              <a:t>3. При нанизывании бус и шнуровке не допускать наматывание на палец в несколько слоев шнура или лески (чтобы не нарушать кровообращение).</a:t>
            </a:r>
          </a:p>
          <a:p>
            <a:r>
              <a:rPr lang="ru-RU" sz="1400" dirty="0" smtClean="0"/>
              <a:t>4. Не разрешается терять, бросать, брать домой мелкие детали конструкторов, чтобы сохранить игру в целости.</a:t>
            </a:r>
          </a:p>
          <a:p>
            <a:r>
              <a:rPr lang="ru-RU" sz="1400" dirty="0" smtClean="0"/>
              <a:t>5. По окончании игр, каждый конструктор собрать в свою коробку, закрыть крышкой и убрать на место.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4" name="Рисунок 3" descr="1235572508_00a613512fa5.jpg"/>
          <p:cNvPicPr>
            <a:picLocks noChangeAspect="1"/>
          </p:cNvPicPr>
          <p:nvPr/>
        </p:nvPicPr>
        <p:blipFill>
          <a:blip r:embed="rId2" cstate="print"/>
          <a:srcRect l="1512" t="1565" r="1721" b="6088"/>
          <a:stretch>
            <a:fillRect/>
          </a:stretch>
        </p:blipFill>
        <p:spPr>
          <a:xfrm>
            <a:off x="2771800" y="3501008"/>
            <a:ext cx="2880320" cy="2655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безопасного одевания в раздевалке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269875" lvl="5" indent="0"/>
            <a:r>
              <a:rPr lang="ru-RU" sz="2000" dirty="0" smtClean="0"/>
              <a:t>Одеваться на прогулку нужно по предложению воспитателя.</a:t>
            </a:r>
          </a:p>
          <a:p>
            <a:pPr marL="269875" lvl="4" indent="0"/>
            <a:r>
              <a:rPr lang="ru-RU" sz="2000" dirty="0" smtClean="0"/>
              <a:t>Во время одевания нужно быть внимательным.</a:t>
            </a:r>
          </a:p>
          <a:p>
            <a:pPr marL="269875" lvl="5" indent="0"/>
            <a:r>
              <a:rPr lang="ru-RU" sz="2000" dirty="0" smtClean="0"/>
              <a:t>Самостоятельно одевать в следующей последовательности:</a:t>
            </a:r>
          </a:p>
          <a:p>
            <a:pPr marL="269875" lvl="4" indent="0"/>
            <a:r>
              <a:rPr lang="ru-RU" sz="2000" dirty="0" smtClean="0"/>
              <a:t>Колготки</a:t>
            </a:r>
          </a:p>
          <a:p>
            <a:pPr marL="269875" lvl="6" indent="0"/>
            <a:r>
              <a:rPr lang="ru-RU" sz="2000" dirty="0" smtClean="0"/>
              <a:t>Носки</a:t>
            </a:r>
          </a:p>
          <a:p>
            <a:pPr marL="269875" lvl="6" indent="0"/>
            <a:r>
              <a:rPr lang="ru-RU" sz="2000" dirty="0" smtClean="0"/>
              <a:t>Брюки или рейтузы</a:t>
            </a:r>
          </a:p>
          <a:p>
            <a:pPr marL="269875" lvl="6" indent="0"/>
            <a:r>
              <a:rPr lang="ru-RU" sz="2000" dirty="0" smtClean="0"/>
              <a:t>Обувь</a:t>
            </a:r>
          </a:p>
          <a:p>
            <a:pPr marL="269875" lvl="6" indent="0"/>
            <a:r>
              <a:rPr lang="ru-RU" sz="2000" dirty="0" smtClean="0"/>
              <a:t>Свитер или кофта</a:t>
            </a:r>
          </a:p>
          <a:p>
            <a:pPr marL="269875" lvl="6" indent="0"/>
            <a:r>
              <a:rPr lang="ru-RU" sz="2000" dirty="0" smtClean="0"/>
              <a:t>Шапка</a:t>
            </a:r>
          </a:p>
          <a:p>
            <a:pPr marL="269875" lvl="6" indent="0"/>
            <a:r>
              <a:rPr lang="ru-RU" sz="2000" dirty="0" smtClean="0"/>
              <a:t>Пальто или куртка</a:t>
            </a:r>
          </a:p>
          <a:p>
            <a:pPr marL="269875" lvl="6" indent="0"/>
            <a:r>
              <a:rPr lang="ru-RU" sz="2000" dirty="0" smtClean="0"/>
              <a:t>Шарф</a:t>
            </a:r>
          </a:p>
          <a:p>
            <a:pPr marL="269875" lvl="6" indent="0"/>
            <a:r>
              <a:rPr lang="ru-RU" sz="2000" dirty="0" smtClean="0"/>
              <a:t>Рукавицы</a:t>
            </a:r>
          </a:p>
          <a:p>
            <a:pPr marL="269875" lvl="5" indent="0"/>
            <a:r>
              <a:rPr lang="ru-RU" sz="2000" dirty="0" smtClean="0"/>
              <a:t>Одеваться надо спокойно, не разбрасывать одежду, доставать ее из шкафчика по мере надобности.</a:t>
            </a:r>
          </a:p>
          <a:p>
            <a:pPr marL="269875" lvl="5" indent="0"/>
            <a:r>
              <a:rPr lang="ru-RU" sz="2000" dirty="0" smtClean="0"/>
              <a:t>Во время одевания не толкать друг друга, не дергать за шарф.</a:t>
            </a:r>
          </a:p>
          <a:p>
            <a:pPr marL="269875" lvl="5" indent="0"/>
            <a:r>
              <a:rPr lang="ru-RU" sz="2000" dirty="0" smtClean="0"/>
              <a:t>Не забираться, не закрываться в шкафчике.</a:t>
            </a:r>
          </a:p>
          <a:p>
            <a:pPr marL="269875" lvl="5" indent="0"/>
            <a:r>
              <a:rPr lang="ru-RU" sz="2000" dirty="0" smtClean="0"/>
              <a:t>В карманах одежды не должно быть никаких посторонних предметов.</a:t>
            </a:r>
          </a:p>
          <a:p>
            <a:pPr marL="269875" lvl="5" indent="0"/>
            <a:r>
              <a:rPr lang="ru-RU" sz="2000" dirty="0" smtClean="0"/>
              <a:t>В случае даже незначительного ранения, ссадины, ушиба немедленно обращаться к воспитателю</a:t>
            </a:r>
          </a:p>
          <a:p>
            <a:pPr marL="269875" lvl="5" indent="0"/>
            <a:r>
              <a:rPr lang="ru-RU" sz="2000" dirty="0" smtClean="0"/>
              <a:t>Выходить на прогулку нужно только с воспитателем, при наличии очков для тех, кто носит.</a:t>
            </a:r>
          </a:p>
          <a:p>
            <a:pPr marL="269875" lvl="5" indent="0"/>
            <a:r>
              <a:rPr lang="ru-RU" sz="2000" dirty="0" smtClean="0"/>
              <a:t>При ходьбе по лестнице держаться за перила.</a:t>
            </a:r>
          </a:p>
          <a:p>
            <a:pPr marL="269875" lvl="5" indent="0"/>
            <a:r>
              <a:rPr lang="ru-RU" sz="2000" dirty="0" smtClean="0"/>
              <a:t>При открывании или закрытии дверей будь осторожен! На подставляй пальцы, не хлопай дверью, не держи дверь.</a:t>
            </a:r>
          </a:p>
          <a:p>
            <a:endParaRPr lang="ru-RU" dirty="0"/>
          </a:p>
        </p:txBody>
      </p:sp>
      <p:pic>
        <p:nvPicPr>
          <p:cNvPr id="4" name="Рисунок 3" descr="80199329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556792"/>
            <a:ext cx="2996932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при выходе на прогулку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69875" lvl="5" indent="0"/>
            <a:r>
              <a:rPr lang="ru-RU" sz="1400" dirty="0" smtClean="0"/>
              <a:t>Перед прогулкой надо построиться в колонну по два человека. Каждой паре взяться за руки.</a:t>
            </a:r>
          </a:p>
          <a:p>
            <a:pPr marL="269875" lvl="5" indent="0"/>
            <a:r>
              <a:rPr lang="ru-RU" sz="1400" dirty="0" smtClean="0"/>
              <a:t>В руках не должно быть никаких предметов или игрушек (все это должно находиться у воспитателя).</a:t>
            </a:r>
          </a:p>
          <a:p>
            <a:pPr marL="269875" lvl="5" indent="0"/>
            <a:r>
              <a:rPr lang="ru-RU" sz="1400" dirty="0" smtClean="0"/>
              <a:t>Выходить на территорию детского сада без сопровождающего взрослого сотрудника детского сада запрещается.</a:t>
            </a:r>
          </a:p>
          <a:p>
            <a:pPr marL="269875" lvl="5" indent="0"/>
            <a:r>
              <a:rPr lang="ru-RU" sz="1400" dirty="0" smtClean="0"/>
              <a:t>При выходе на прогулку необходимо:</a:t>
            </a:r>
          </a:p>
          <a:p>
            <a:pPr marL="269875" lvl="4" indent="0"/>
            <a:r>
              <a:rPr lang="ru-RU" sz="1400" dirty="0" smtClean="0"/>
              <a:t>Соблюдать дистанцию между парами,</a:t>
            </a:r>
          </a:p>
          <a:p>
            <a:pPr marL="269875" lvl="6" indent="0"/>
            <a:r>
              <a:rPr lang="ru-RU" sz="1400" dirty="0" smtClean="0"/>
              <a:t>Идти спокойным шагом,</a:t>
            </a:r>
          </a:p>
          <a:p>
            <a:pPr marL="269875" lvl="6" indent="0"/>
            <a:r>
              <a:rPr lang="ru-RU" sz="1400" dirty="0" smtClean="0"/>
              <a:t>Не толкать впереди идущих товарищей,</a:t>
            </a:r>
          </a:p>
          <a:p>
            <a:pPr marL="269875" lvl="6" indent="0"/>
            <a:r>
              <a:rPr lang="ru-RU" sz="1400" dirty="0" smtClean="0"/>
              <a:t>Не дергать их за одежду,</a:t>
            </a:r>
          </a:p>
          <a:p>
            <a:pPr marL="269875" lvl="6" indent="0"/>
            <a:r>
              <a:rPr lang="ru-RU" sz="1400" dirty="0" smtClean="0"/>
              <a:t>Не ставить подножки,</a:t>
            </a:r>
          </a:p>
          <a:p>
            <a:pPr marL="269875" lvl="6" indent="0"/>
            <a:r>
              <a:rPr lang="ru-RU" sz="1400" dirty="0" smtClean="0"/>
              <a:t>Не задерживать движение (при необходимости остановиться, надо предупредить воспитателя),</a:t>
            </a:r>
          </a:p>
          <a:p>
            <a:pPr marL="269875" lvl="6" indent="0"/>
            <a:r>
              <a:rPr lang="ru-RU" sz="1400" dirty="0" smtClean="0"/>
              <a:t>Во время движения следить за воспитателем,</a:t>
            </a:r>
          </a:p>
          <a:p>
            <a:pPr marL="269875" lvl="6" indent="0"/>
            <a:r>
              <a:rPr lang="ru-RU" sz="1400" dirty="0" smtClean="0"/>
              <a:t>При спуске по лестнице держаться за перила.</a:t>
            </a:r>
          </a:p>
          <a:p>
            <a:pPr marL="269875" lvl="5" indent="0"/>
            <a:r>
              <a:rPr lang="ru-RU" sz="1400" dirty="0" smtClean="0"/>
              <a:t>Помогать воспитателю придерживать дверь перед следующей парой.</a:t>
            </a:r>
          </a:p>
          <a:p>
            <a:pPr marL="269875" lvl="5" indent="0"/>
            <a:r>
              <a:rPr lang="ru-RU" sz="1400" dirty="0" smtClean="0"/>
              <a:t>Не разрешается спрыгивать со ступенек крыльца.</a:t>
            </a:r>
          </a:p>
          <a:p>
            <a:pPr marL="269875" lvl="5" indent="0"/>
            <a:r>
              <a:rPr lang="ru-RU" sz="1400" dirty="0" smtClean="0"/>
              <a:t>Организованно следовать за воспитателем до площадки своей группы.</a:t>
            </a:r>
          </a:p>
          <a:p>
            <a:pPr marL="269875" lvl="4" indent="0"/>
            <a:endParaRPr lang="ru-RU" sz="1400" dirty="0"/>
          </a:p>
        </p:txBody>
      </p:sp>
      <p:pic>
        <p:nvPicPr>
          <p:cNvPr id="4" name="Рисунок 3" descr="56930519_barto_s_utra_na_lujai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852936"/>
            <a:ext cx="1462202" cy="158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599"/>
            <a:ext cx="8534400" cy="1040160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Правила поведения на прогулке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269875" lvl="5" indent="0">
              <a:buFont typeface="Arial" pitchFamily="34" charset="0"/>
              <a:buChar char="•"/>
            </a:pPr>
            <a:r>
              <a:rPr lang="ru-RU" dirty="0" smtClean="0"/>
              <a:t>Гулять строго на своем участке, если необходимо покинуть участок – сообщи воспитателю (например, закатился мячик, увидел маму, захотел в туалет и пр.).</a:t>
            </a:r>
          </a:p>
          <a:p>
            <a:pPr marL="269875" lvl="5" indent="0"/>
            <a:r>
              <a:rPr lang="ru-RU" dirty="0" smtClean="0"/>
              <a:t>Во время подвижных игр не толкайся, не удерживай товарища за одежду, не ставь подножки.</a:t>
            </a:r>
          </a:p>
          <a:p>
            <a:pPr marL="269875" lvl="5" indent="0"/>
            <a:r>
              <a:rPr lang="ru-RU" dirty="0" smtClean="0"/>
              <a:t>Во время самостоятельных игр не бросайся камнями, палками, игрушками и другими посторонними предметами, не залезай на деревья и высокие постройки.</a:t>
            </a:r>
          </a:p>
          <a:p>
            <a:pPr marL="269875" lvl="5" indent="0"/>
            <a:r>
              <a:rPr lang="ru-RU" dirty="0" smtClean="0"/>
              <a:t>Нельзя уходить с участка с посторонними или малознакомыми людьми.</a:t>
            </a:r>
          </a:p>
          <a:p>
            <a:pPr marL="269875" lvl="5" indent="0"/>
            <a:r>
              <a:rPr lang="ru-RU" dirty="0" smtClean="0"/>
              <a:t>Нельзя подходить гладить постороннее животное.</a:t>
            </a:r>
          </a:p>
          <a:p>
            <a:pPr marL="269875" lvl="5" indent="0"/>
            <a:r>
              <a:rPr lang="ru-RU" dirty="0" smtClean="0"/>
              <a:t>Не торопись брать руками незнакомые растения, они могут быть ядовитыми.</a:t>
            </a:r>
          </a:p>
          <a:p>
            <a:pPr marL="269875" lvl="5" indent="0"/>
            <a:r>
              <a:rPr lang="ru-RU" dirty="0" smtClean="0"/>
              <a:t>Запрещается брать в руки посторонние предметы: шприцы, таблетки, игрушки, не принадлежащие детскому саду, пакеты, банки, коробки и т.д.</a:t>
            </a:r>
          </a:p>
          <a:p>
            <a:pPr marL="269875" lvl="5" indent="0"/>
            <a:r>
              <a:rPr lang="ru-RU" dirty="0" smtClean="0"/>
              <a:t>Запрещается брать в рот посторонние предметы, листья, плоды деревьев, цветы и пр.</a:t>
            </a:r>
          </a:p>
          <a:p>
            <a:pPr marL="269875" lvl="5" indent="0"/>
            <a:r>
              <a:rPr lang="ru-RU" dirty="0" smtClean="0"/>
              <a:t>Во время проведения трудовых поручений использовать оборудование и инструменты только по их прямому назначению, применяя правила и приемы, показанные воспитателем.</a:t>
            </a:r>
          </a:p>
          <a:p>
            <a:pPr marL="269875" lvl="5" indent="0"/>
            <a:r>
              <a:rPr lang="ru-RU" dirty="0" smtClean="0"/>
              <a:t>Инструменты, необходимые для самостоятельной деятельности, брать только с разрешения воспитателя.</a:t>
            </a:r>
          </a:p>
          <a:p>
            <a:pPr marL="269875" lvl="5" indent="0"/>
            <a:r>
              <a:rPr lang="ru-RU" dirty="0" smtClean="0"/>
              <a:t>В случае даже незначительного ранения, ушиба, ссадин немедленно обратиться к воспитателю.</a:t>
            </a:r>
          </a:p>
          <a:p>
            <a:pPr lvl="3"/>
            <a:endParaRPr lang="ru-RU" dirty="0"/>
          </a:p>
        </p:txBody>
      </p:sp>
      <p:pic>
        <p:nvPicPr>
          <p:cNvPr id="4" name="Рисунок 3" descr="0_ba15c_4c229ceb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346654"/>
            <a:ext cx="1728192" cy="15113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дорожного движения пешеходов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Autofit/>
          </a:bodyPr>
          <a:lstStyle/>
          <a:p>
            <a:pPr marL="269875" lvl="2" indent="4763">
              <a:buFont typeface="Arial" pitchFamily="34" charset="0"/>
              <a:buChar char="•"/>
            </a:pPr>
            <a:r>
              <a:rPr lang="ru-RU" sz="1400" dirty="0" smtClean="0"/>
              <a:t>Пешеходы ходят по тротуарам, идя по тротуару надо придерживаться правой стороны, чтобы не мешать встречным пешеходам.</a:t>
            </a:r>
          </a:p>
          <a:p>
            <a:pPr marL="269875" lvl="2" indent="4763">
              <a:buFont typeface="Arial" pitchFamily="34" charset="0"/>
              <a:buChar char="•"/>
            </a:pPr>
            <a:r>
              <a:rPr lang="ru-RU" sz="1400" dirty="0" smtClean="0"/>
              <a:t>За городом надо ходить по обочине навстречу идущим машинам, чтобы вовремя увидеть их и уступить дорогу.</a:t>
            </a:r>
          </a:p>
          <a:p>
            <a:pPr marL="269875" lvl="2" indent="4763">
              <a:buFont typeface="Arial" pitchFamily="34" charset="0"/>
              <a:buChar char="•"/>
            </a:pPr>
            <a:r>
              <a:rPr lang="ru-RU" sz="1400" dirty="0" smtClean="0"/>
              <a:t>Перекресток – самое опасное место для пешеходов, переходить перекресток можно только по пешеходным переходам.</a:t>
            </a:r>
          </a:p>
          <a:p>
            <a:pPr marL="269875" lvl="2" indent="4763">
              <a:buFont typeface="Arial" pitchFamily="34" charset="0"/>
              <a:buChar char="•"/>
            </a:pPr>
            <a:r>
              <a:rPr lang="ru-RU" sz="1400" dirty="0" smtClean="0"/>
              <a:t>Чтобы перейти улицу надо найти место пешеходного перехода.</a:t>
            </a:r>
          </a:p>
          <a:p>
            <a:pPr marL="269875" lvl="2" indent="4763">
              <a:buFont typeface="Arial" pitchFamily="34" charset="0"/>
              <a:buChar char="•"/>
            </a:pPr>
            <a:r>
              <a:rPr lang="ru-RU" sz="1400" dirty="0" smtClean="0"/>
              <a:t>Подземный переход самый безопасный для пешеходов.</a:t>
            </a:r>
          </a:p>
          <a:p>
            <a:pPr marL="269875" lvl="2" indent="4763">
              <a:buFont typeface="Arial" pitchFamily="34" charset="0"/>
              <a:buChar char="•"/>
            </a:pPr>
            <a:r>
              <a:rPr lang="ru-RU" sz="1400" dirty="0" smtClean="0"/>
              <a:t>Чтобы перейти улицу, посмотри сначала налево, если проезжая часть свободна – иди.</a:t>
            </a:r>
          </a:p>
          <a:p>
            <a:pPr marL="269875" lvl="2" indent="4763">
              <a:buFont typeface="Arial" pitchFamily="34" charset="0"/>
              <a:buChar char="•"/>
            </a:pPr>
            <a:r>
              <a:rPr lang="ru-RU" sz="1400" dirty="0" smtClean="0"/>
              <a:t>Дойдя до середины улицы – остановись, посмотри направо, если проезжая часть улицы свободна – переходи.</a:t>
            </a:r>
          </a:p>
          <a:p>
            <a:pPr marL="269875" lvl="2" indent="4763">
              <a:buFont typeface="Arial" pitchFamily="34" charset="0"/>
              <a:buChar char="•"/>
            </a:pPr>
            <a:r>
              <a:rPr lang="ru-RU" sz="1400" dirty="0" smtClean="0"/>
              <a:t>Не успеваешь перейти улицу, остановись на островке безопасности. Если его нет, нужно остановиться на осевой линии.</a:t>
            </a:r>
          </a:p>
          <a:p>
            <a:pPr marL="269875" lvl="2" indent="4763">
              <a:buFont typeface="Arial" pitchFamily="34" charset="0"/>
              <a:buChar char="•"/>
            </a:pPr>
            <a:r>
              <a:rPr lang="ru-RU" sz="1400" dirty="0" smtClean="0"/>
              <a:t>Улицу, где нет пешеходного перехода, надо переходить от одного угла к другому.</a:t>
            </a:r>
          </a:p>
          <a:p>
            <a:pPr marL="269875" lvl="2" indent="4763">
              <a:buFont typeface="Arial" pitchFamily="34" charset="0"/>
              <a:buChar char="•"/>
            </a:pPr>
            <a:r>
              <a:rPr lang="ru-RU" sz="1400" dirty="0" smtClean="0"/>
              <a:t>Переходя улицу, следи за сигналами светофора.</a:t>
            </a:r>
          </a:p>
          <a:p>
            <a:pPr marL="269875" lvl="2" indent="4763">
              <a:buFont typeface="Arial" pitchFamily="34" charset="0"/>
              <a:buChar char="•"/>
            </a:pPr>
            <a:r>
              <a:rPr lang="ru-RU" sz="1400" dirty="0" smtClean="0"/>
              <a:t>СТОЙ! ОСТАНОВИСЬ! – командует пешеходу красный свет светофора.</a:t>
            </a:r>
          </a:p>
          <a:p>
            <a:pPr marL="269875" lvl="2" indent="4763">
              <a:buFont typeface="Arial" pitchFamily="34" charset="0"/>
              <a:buChar char="•"/>
            </a:pPr>
            <a:r>
              <a:rPr lang="ru-RU" sz="1400" dirty="0" smtClean="0"/>
              <a:t>ВНИМАНИЕ! ПРИГОТОВИТЬСЯ! СЕЙЧАС РАЗРЕШАТ ПЕРЕХОДИТЬ УЛИЦУ! – вот что означает желтый цвет.</a:t>
            </a:r>
          </a:p>
          <a:p>
            <a:pPr marL="269875" lvl="2" indent="4763">
              <a:buFont typeface="Arial" pitchFamily="34" charset="0"/>
              <a:buChar char="•"/>
            </a:pPr>
            <a:r>
              <a:rPr lang="ru-RU" sz="1400" dirty="0" smtClean="0"/>
              <a:t>ПУТЬ СВОБОДЕН! ИДИТЕ! – это команда зеленого сигнала светофора.</a:t>
            </a:r>
          </a:p>
          <a:p>
            <a:pPr marL="269875" lvl="1" indent="4763"/>
            <a:endParaRPr lang="ru-RU" sz="1400" dirty="0" smtClean="0"/>
          </a:p>
          <a:p>
            <a:pPr marL="269875" lvl="2" indent="4763"/>
            <a:endParaRPr lang="ru-RU" sz="1400" dirty="0"/>
          </a:p>
        </p:txBody>
      </p:sp>
      <p:pic>
        <p:nvPicPr>
          <p:cNvPr id="6" name="Рисунок 5" descr="Pravi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5733256"/>
            <a:ext cx="1296144" cy="97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ВО ВСЕХ СИТУАЦИЯХ, КОТОРЫЕ МОГУТ ПРЕДСТАВЛЯТЬ ОПАСНОСТЬ ДЛЯ ЖИЗНИ И ЗДОРОВЬЯ, ОБЯЗАТЕЛЬНО ОБРАТИТЬСЯ К ВОСПИТАТЕЛЮ.</a:t>
            </a:r>
          </a:p>
          <a:p>
            <a:endParaRPr lang="ru-RU" dirty="0"/>
          </a:p>
        </p:txBody>
      </p:sp>
      <p:pic>
        <p:nvPicPr>
          <p:cNvPr id="5" name="Рисунок 4" descr="1307970837_7c2cf7fb5e5b.png"/>
          <p:cNvPicPr>
            <a:picLocks noChangeAspect="1"/>
          </p:cNvPicPr>
          <p:nvPr/>
        </p:nvPicPr>
        <p:blipFill>
          <a:blip r:embed="rId2" cstate="print"/>
          <a:srcRect l="2276" t="4343" r="4343" b="2072"/>
          <a:stretch>
            <a:fillRect/>
          </a:stretch>
        </p:blipFill>
        <p:spPr>
          <a:xfrm>
            <a:off x="2464129" y="3284984"/>
            <a:ext cx="3764055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 внимательны и здоровы!!!</a:t>
            </a:r>
            <a:endParaRPr lang="ru-RU" dirty="0"/>
          </a:p>
        </p:txBody>
      </p:sp>
      <p:pic>
        <p:nvPicPr>
          <p:cNvPr id="4" name="Содержимое 3" descr="0_3aa2f_f0bf4c7e_L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8408" y="1527175"/>
            <a:ext cx="309067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поведения в игровой комнате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1400" dirty="0" smtClean="0"/>
              <a:t>В свободное время дети используют по желанию разные игровые уголки и центры, не допуская скопления</a:t>
            </a:r>
          </a:p>
          <a:p>
            <a:r>
              <a:rPr lang="ru-RU" sz="1400" dirty="0" smtClean="0"/>
              <a:t>- в строительном уголке - не более 4 человек;</a:t>
            </a:r>
          </a:p>
          <a:p>
            <a:r>
              <a:rPr lang="ru-RU" sz="1400" dirty="0" smtClean="0"/>
              <a:t>- в кукольном - не более 4 человек;</a:t>
            </a:r>
          </a:p>
          <a:p>
            <a:r>
              <a:rPr lang="ru-RU" sz="1400" dirty="0" smtClean="0"/>
              <a:t>- в уголках сюжетно-ролевых игр - по 2-4 человека;</a:t>
            </a:r>
          </a:p>
          <a:p>
            <a:r>
              <a:rPr lang="ru-RU" sz="1400" dirty="0" smtClean="0"/>
              <a:t>- в центрах </a:t>
            </a:r>
            <a:r>
              <a:rPr lang="ru-RU" sz="1400" dirty="0" err="1" smtClean="0"/>
              <a:t>изодеятельности</a:t>
            </a:r>
            <a:r>
              <a:rPr lang="ru-RU" sz="1400" dirty="0" smtClean="0"/>
              <a:t> и научно-исследовательском уголке -по 2 человека.</a:t>
            </a:r>
          </a:p>
          <a:p>
            <a:r>
              <a:rPr lang="ru-RU" sz="1400" dirty="0" smtClean="0"/>
              <a:t>Для дидактических игр за столами дети объединяются по 2-4 человека.</a:t>
            </a:r>
          </a:p>
          <a:p>
            <a:endParaRPr lang="ru-RU" sz="1400" dirty="0"/>
          </a:p>
        </p:txBody>
      </p:sp>
      <p:pic>
        <p:nvPicPr>
          <p:cNvPr id="5" name="Рисунок 4" descr="115458529_scool3.png"/>
          <p:cNvPicPr>
            <a:picLocks noChangeAspect="1"/>
          </p:cNvPicPr>
          <p:nvPr/>
        </p:nvPicPr>
        <p:blipFill>
          <a:blip r:embed="rId2" cstate="print"/>
          <a:srcRect t="2533" r="1528"/>
          <a:stretch>
            <a:fillRect/>
          </a:stretch>
        </p:blipFill>
        <p:spPr>
          <a:xfrm>
            <a:off x="2771800" y="3501008"/>
            <a:ext cx="3168352" cy="288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уберечься от падений и ушибов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69875" lvl="4" indent="0"/>
            <a:r>
              <a:rPr lang="ru-RU" sz="1400" dirty="0" smtClean="0"/>
              <a:t>Чтобы избежать сильных падений, всегда надо смотреть под ноги.</a:t>
            </a:r>
          </a:p>
          <a:p>
            <a:pPr marL="269875" lvl="4" indent="0"/>
            <a:r>
              <a:rPr lang="ru-RU" sz="1400" dirty="0" smtClean="0"/>
              <a:t>Падения и ушибы могут быть вызваны неудобной обувью, неправильно надетой обувью и одеждой. В этом случае следует обратиться за помощью к воспитателю.</a:t>
            </a:r>
          </a:p>
          <a:p>
            <a:pPr marL="269875" lvl="4" indent="0"/>
            <a:r>
              <a:rPr lang="ru-RU" sz="1400" dirty="0" smtClean="0"/>
              <a:t>Ушибы могут быть вызваны при сильном размахивании рук или ног.</a:t>
            </a:r>
          </a:p>
          <a:p>
            <a:pPr marL="269875" lvl="4" indent="0"/>
            <a:r>
              <a:rPr lang="ru-RU" sz="1400" dirty="0" smtClean="0"/>
              <a:t>Запрещается сильно размахивать оборудованием предметных игр.</a:t>
            </a:r>
          </a:p>
          <a:p>
            <a:pPr marL="269875" lvl="4" indent="0"/>
            <a:r>
              <a:rPr lang="ru-RU" sz="1400" dirty="0" smtClean="0"/>
              <a:t>При работе на спортивных снарядах запрещается нарушать правила безопасности</a:t>
            </a:r>
            <a:endParaRPr lang="ru-RU" sz="1400" dirty="0"/>
          </a:p>
        </p:txBody>
      </p:sp>
      <p:pic>
        <p:nvPicPr>
          <p:cNvPr id="5" name="Рисунок 4" descr="100389365_3011027_a82c632137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429000"/>
            <a:ext cx="4086524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214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1400" dirty="0" smtClean="0"/>
              <a:t>- Нельзя бросаться игрушками, кубиками, толкать друг друга, стараться избегать конфликтов. В случае необходимости вмешивается воспитатель.</a:t>
            </a:r>
          </a:p>
          <a:p>
            <a:r>
              <a:rPr lang="ru-RU" sz="1400" dirty="0" smtClean="0"/>
              <a:t>- Нельзя приносить в группу, использовать в играх предметы, принесенные из дома: стекло, колющие или режущие предметы, спички, зажигалки и др.</a:t>
            </a:r>
          </a:p>
          <a:p>
            <a:r>
              <a:rPr lang="ru-RU" sz="1400" dirty="0" smtClean="0"/>
              <a:t>- Нельзя приносить в группу лекарства и конфеты.</a:t>
            </a:r>
          </a:p>
          <a:p>
            <a:r>
              <a:rPr lang="ru-RU" sz="1400" dirty="0" smtClean="0"/>
              <a:t>- Настольно-печатные игры после использования убирать в коробки и относить на место. Нельзя брать с собой детали от этих игр и другие мелкие предметы.</a:t>
            </a:r>
          </a:p>
          <a:p>
            <a:r>
              <a:rPr lang="ru-RU" sz="1400" dirty="0" smtClean="0"/>
              <a:t>- Во время игр нельзя вставать на стулья и столы, ползать под столами.</a:t>
            </a:r>
          </a:p>
          <a:p>
            <a:r>
              <a:rPr lang="ru-RU" sz="1400" dirty="0" smtClean="0"/>
              <a:t>- При проведении подвижных игр в групповой использовать только ту территорию, которую определил воспитатель; не толкаться, не кричать, не мешать в игре другим детям выполнять правила игры.</a:t>
            </a:r>
          </a:p>
          <a:p>
            <a:r>
              <a:rPr lang="ru-RU" sz="1400" dirty="0" smtClean="0"/>
              <a:t>- Столовые приборы, атрибуты сюжетно-ролевых игр: ножницы, расчески, воланы со стрелками, мячи и др. использовать только по назначению.</a:t>
            </a:r>
          </a:p>
          <a:p>
            <a:r>
              <a:rPr lang="ru-RU" sz="1400" dirty="0" smtClean="0"/>
              <a:t>- Труд в живом уголке только под наблюдением воспитателя.</a:t>
            </a:r>
          </a:p>
          <a:p>
            <a:r>
              <a:rPr lang="ru-RU" sz="1400" dirty="0" smtClean="0"/>
              <a:t>- Телевизор или магнитофон включает только воспитатель.</a:t>
            </a:r>
          </a:p>
          <a:p>
            <a:r>
              <a:rPr lang="ru-RU" sz="1400" dirty="0" smtClean="0"/>
              <a:t>- Дверь моечной групповой посуды не открывать без разрешения воспитателя.</a:t>
            </a:r>
          </a:p>
          <a:p>
            <a:pPr>
              <a:buNone/>
            </a:pPr>
            <a:r>
              <a:rPr lang="ru-RU" sz="1400" dirty="0" smtClean="0"/>
              <a:t> </a:t>
            </a:r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Правила поведения в во время игр</a:t>
            </a:r>
            <a:endParaRPr lang="ru-RU" dirty="0"/>
          </a:p>
        </p:txBody>
      </p:sp>
      <p:pic>
        <p:nvPicPr>
          <p:cNvPr id="6" name="Рисунок 5" descr="149955559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78440" cy="1114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безопасного поведения </a:t>
            </a:r>
            <a:br>
              <a:rPr lang="ru-RU" dirty="0" smtClean="0"/>
            </a:br>
            <a:r>
              <a:rPr lang="ru-RU" dirty="0" smtClean="0"/>
              <a:t>в туалетной комнате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marL="90488" indent="0"/>
            <a:r>
              <a:rPr lang="ru-RU" sz="1400" dirty="0" smtClean="0"/>
              <a:t>- В умывальной комнате и туалете одновременно могут находиться</a:t>
            </a:r>
          </a:p>
          <a:p>
            <a:pPr marL="90488" indent="0"/>
            <a:r>
              <a:rPr lang="ru-RU" sz="1400" dirty="0" smtClean="0"/>
              <a:t>не более 5-6 человек.</a:t>
            </a:r>
          </a:p>
          <a:p>
            <a:pPr marL="90488" indent="0"/>
            <a:r>
              <a:rPr lang="ru-RU" sz="1400" dirty="0" smtClean="0"/>
              <a:t>- Обязательно выполнять правила гигиены в туалете: пользоваться</a:t>
            </a:r>
          </a:p>
          <a:p>
            <a:pPr marL="90488" indent="0"/>
            <a:r>
              <a:rPr lang="ru-RU" sz="1400" dirty="0" smtClean="0"/>
              <a:t>бумагой, смывать водой унитаз, мыть руки с мылом, вытирать</a:t>
            </a:r>
          </a:p>
          <a:p>
            <a:pPr marL="90488" indent="0"/>
            <a:r>
              <a:rPr lang="ru-RU" sz="1400" dirty="0" smtClean="0"/>
              <a:t>полотенцем только чистые руки.</a:t>
            </a:r>
          </a:p>
          <a:p>
            <a:pPr marL="90488" indent="0"/>
            <a:r>
              <a:rPr lang="ru-RU" sz="1400" dirty="0" smtClean="0"/>
              <a:t>- Нельзя бегать, прыгать, брызгаться водой, трогать уборочный</a:t>
            </a:r>
          </a:p>
          <a:p>
            <a:pPr marL="90488" indent="0"/>
            <a:r>
              <a:rPr lang="ru-RU" sz="1400" dirty="0" smtClean="0"/>
              <a:t>инвентарь, бросать мелкие предметы и игрушки в унитаз и</a:t>
            </a:r>
          </a:p>
          <a:p>
            <a:pPr marL="90488" indent="0"/>
            <a:r>
              <a:rPr lang="ru-RU" sz="1400" dirty="0" smtClean="0"/>
              <a:t>доставать их оттуда; виснуть на змеевике отопления и</a:t>
            </a:r>
          </a:p>
          <a:p>
            <a:pPr marL="90488" indent="0"/>
            <a:r>
              <a:rPr lang="ru-RU" sz="1400" dirty="0" smtClean="0"/>
              <a:t>перегородках между унитазами, забираться на решетку батареи и</a:t>
            </a:r>
          </a:p>
          <a:p>
            <a:pPr marL="90488" indent="0"/>
            <a:r>
              <a:rPr lang="ru-RU" sz="1400" dirty="0" smtClean="0"/>
              <a:t>подоконник; самостоятельно пользоваться душем.</a:t>
            </a:r>
          </a:p>
          <a:p>
            <a:pPr marL="90488" indent="0"/>
            <a:r>
              <a:rPr lang="ru-RU" sz="1400" dirty="0" smtClean="0"/>
              <a:t>- Обязательно соблюдать правила чистки зубов; рот полоскать</a:t>
            </a:r>
          </a:p>
          <a:p>
            <a:pPr marL="90488" indent="0"/>
            <a:r>
              <a:rPr lang="ru-RU" sz="1400" dirty="0" smtClean="0"/>
              <a:t>только водой из стаканчика, но не пить ее. Водой из крана</a:t>
            </a:r>
          </a:p>
          <a:p>
            <a:pPr marL="90488" indent="0"/>
            <a:r>
              <a:rPr lang="ru-RU" sz="1400" dirty="0" smtClean="0"/>
              <a:t>полоскать рот нельзя.</a:t>
            </a:r>
          </a:p>
          <a:p>
            <a:endParaRPr lang="ru-RU" dirty="0"/>
          </a:p>
        </p:txBody>
      </p:sp>
      <p:pic>
        <p:nvPicPr>
          <p:cNvPr id="5" name="Рисунок 4" descr="zakalivanie.jpg"/>
          <p:cNvPicPr>
            <a:picLocks noChangeAspect="1"/>
          </p:cNvPicPr>
          <p:nvPr/>
        </p:nvPicPr>
        <p:blipFill>
          <a:blip r:embed="rId2" cstate="print"/>
          <a:srcRect r="2970" b="2794"/>
          <a:stretch>
            <a:fillRect/>
          </a:stretch>
        </p:blipFill>
        <p:spPr>
          <a:xfrm>
            <a:off x="6516216" y="3284984"/>
            <a:ext cx="2257770" cy="2584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безопасного поведения в спальне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>
              <a:buNone/>
            </a:pPr>
            <a:r>
              <a:rPr lang="ru-RU" sz="2800" dirty="0" smtClean="0"/>
              <a:t> </a:t>
            </a:r>
          </a:p>
          <a:p>
            <a:pPr marL="269875" lvl="2" indent="0">
              <a:buFont typeface="Arial" pitchFamily="34" charset="0"/>
              <a:buChar char="•"/>
            </a:pPr>
            <a:r>
              <a:rPr lang="ru-RU" sz="1500" dirty="0" smtClean="0"/>
              <a:t>Не держать во рту, в руках или карманах пижам конфеты, косточки</a:t>
            </a:r>
          </a:p>
          <a:p>
            <a:pPr marL="269875" lvl="2" indent="0">
              <a:buFont typeface="Arial" pitchFamily="34" charset="0"/>
              <a:buChar char="•"/>
            </a:pPr>
            <a:r>
              <a:rPr lang="ru-RU" sz="1500" dirty="0" smtClean="0"/>
              <a:t>от компота, мелкие игрушки, детали от мозаик и пр.</a:t>
            </a:r>
          </a:p>
          <a:p>
            <a:pPr marL="269875" lvl="2" indent="0">
              <a:buFont typeface="Arial" pitchFamily="34" charset="0"/>
              <a:buChar char="•"/>
            </a:pPr>
            <a:r>
              <a:rPr lang="ru-RU" sz="1500" dirty="0" smtClean="0"/>
              <a:t>Во время раздевания перед сном и одевания нельзя бегать между</a:t>
            </a:r>
          </a:p>
          <a:p>
            <a:pPr marL="269875" lvl="2" indent="0">
              <a:buFont typeface="Arial" pitchFamily="34" charset="0"/>
              <a:buChar char="•"/>
            </a:pPr>
            <a:r>
              <a:rPr lang="ru-RU" sz="1500" dirty="0" smtClean="0"/>
              <a:t>кроватями, размахивать одеждой, покрывалами, одеялом,</a:t>
            </a:r>
          </a:p>
          <a:p>
            <a:pPr marL="269875" lvl="2" indent="0">
              <a:buFont typeface="Arial" pitchFamily="34" charset="0"/>
              <a:buChar char="•"/>
            </a:pPr>
            <a:r>
              <a:rPr lang="ru-RU" sz="1500" dirty="0" smtClean="0"/>
              <a:t>бросаться подушками.</a:t>
            </a:r>
          </a:p>
          <a:p>
            <a:pPr marL="269875" lvl="2" indent="0">
              <a:buFont typeface="Arial" pitchFamily="34" charset="0"/>
              <a:buChar char="•"/>
            </a:pPr>
            <a:r>
              <a:rPr lang="ru-RU" sz="1500" dirty="0" smtClean="0"/>
              <a:t>Аккуратно складывать одежду на стульчики. Стульчики ставить</a:t>
            </a:r>
          </a:p>
          <a:p>
            <a:pPr marL="269875" lvl="2" indent="0">
              <a:buFont typeface="Arial" pitchFamily="34" charset="0"/>
              <a:buChar char="•"/>
            </a:pPr>
            <a:r>
              <a:rPr lang="ru-RU" sz="1500" dirty="0" smtClean="0"/>
              <a:t>только в разрешенном месте, чтобы не загораживать проходы.</a:t>
            </a:r>
          </a:p>
          <a:p>
            <a:pPr marL="269875" lvl="2" indent="0">
              <a:buFont typeface="Arial" pitchFamily="34" charset="0"/>
              <a:buChar char="•"/>
            </a:pPr>
            <a:r>
              <a:rPr lang="ru-RU" sz="1500" dirty="0" smtClean="0"/>
              <a:t>Переходить из групповой комнаты в спальню нужно только в сопровождении взрослого.</a:t>
            </a:r>
          </a:p>
          <a:p>
            <a:pPr marL="269875" lvl="2" indent="0">
              <a:buFont typeface="Arial" pitchFamily="34" charset="0"/>
              <a:buChar char="•"/>
            </a:pPr>
            <a:r>
              <a:rPr lang="ru-RU" sz="1500" dirty="0" smtClean="0"/>
              <a:t>Идти спокойным шагом, не бежать.</a:t>
            </a:r>
          </a:p>
          <a:p>
            <a:pPr marL="269875" lvl="2" indent="0">
              <a:buFont typeface="Arial" pitchFamily="34" charset="0"/>
              <a:buChar char="•"/>
            </a:pPr>
            <a:r>
              <a:rPr lang="ru-RU" sz="1500" dirty="0" smtClean="0"/>
              <a:t>Во время движения не толкать впереди идущего ребенка, не ставить подножки, не удерживать за одежду.</a:t>
            </a:r>
          </a:p>
          <a:p>
            <a:pPr marL="269875" lvl="2" indent="0">
              <a:buFont typeface="Arial" pitchFamily="34" charset="0"/>
              <a:buChar char="•"/>
            </a:pPr>
            <a:r>
              <a:rPr lang="ru-RU" sz="1500" dirty="0" smtClean="0"/>
              <a:t>При открывании и закрытии двери будь осторожен. Не подставляй пальцы, не хлопай дверью, не держи дверь.</a:t>
            </a:r>
          </a:p>
          <a:p>
            <a:pPr marL="269875" lvl="2" indent="0">
              <a:buFont typeface="Arial" pitchFamily="34" charset="0"/>
              <a:buChar char="•"/>
            </a:pPr>
            <a:r>
              <a:rPr lang="ru-RU" sz="1500" dirty="0" smtClean="0"/>
              <a:t>Запрещается брать посторонние предметы в спальню (остатки пищи, заколки, колечки и пр.)</a:t>
            </a:r>
          </a:p>
          <a:p>
            <a:pPr marL="269875" lvl="2" indent="0">
              <a:buFont typeface="Arial" pitchFamily="34" charset="0"/>
              <a:buChar char="•"/>
            </a:pPr>
            <a:r>
              <a:rPr lang="ru-RU" sz="1500" dirty="0" smtClean="0"/>
              <a:t>На сон снимать очки, класть их на специальный столик.</a:t>
            </a:r>
          </a:p>
          <a:p>
            <a:pPr marL="269875" lvl="2" indent="0">
              <a:buFont typeface="Arial" pitchFamily="34" charset="0"/>
              <a:buChar char="•"/>
            </a:pPr>
            <a:r>
              <a:rPr lang="ru-RU" sz="1500" dirty="0" smtClean="0"/>
              <a:t>В случае даже незначительного ранения, ушиба, ссадин немедленно обратиться к воспитателю</a:t>
            </a:r>
            <a:r>
              <a:rPr lang="ru-RU" sz="1800" dirty="0" smtClean="0"/>
              <a:t>.</a:t>
            </a:r>
          </a:p>
          <a:p>
            <a:pPr marL="269875" lvl="1" indent="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4" name="Рисунок 3" descr="0_91650_dc25ba40_XL.png"/>
          <p:cNvPicPr>
            <a:picLocks noChangeAspect="1"/>
          </p:cNvPicPr>
          <p:nvPr/>
        </p:nvPicPr>
        <p:blipFill>
          <a:blip r:embed="rId2" cstate="print"/>
          <a:srcRect l="9321" r="3679" b="4762"/>
          <a:stretch>
            <a:fillRect/>
          </a:stretch>
        </p:blipFill>
        <p:spPr>
          <a:xfrm>
            <a:off x="6516216" y="1628800"/>
            <a:ext cx="2419469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Охрана жизни и здоровья в кабинете логопеда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1400" dirty="0" smtClean="0"/>
              <a:t>1. Перед занятием в кабинете логопеда помыть руки и прополоскать рот.</a:t>
            </a:r>
          </a:p>
          <a:p>
            <a:r>
              <a:rPr lang="ru-RU" sz="1400" dirty="0" smtClean="0"/>
              <a:t>2. Входить и выходить из кабинета спокойно, не толкаясь, вместе с учителем-логопедом.</a:t>
            </a:r>
          </a:p>
          <a:p>
            <a:r>
              <a:rPr lang="ru-RU" sz="1400" dirty="0" smtClean="0"/>
              <a:t>3. Дверь открывает или закрывает учитель-логопед.</a:t>
            </a:r>
          </a:p>
          <a:p>
            <a:r>
              <a:rPr lang="ru-RU" sz="1400" dirty="0" smtClean="0"/>
              <a:t>4. Не приносить в кабинет мелкие предметы и игрушки.</a:t>
            </a:r>
          </a:p>
          <a:p>
            <a:r>
              <a:rPr lang="ru-RU" sz="1400" dirty="0" smtClean="0"/>
              <a:t>5. Работать перед зеркалом можно работать только под наблюдением .учителя-логопеда.</a:t>
            </a:r>
          </a:p>
          <a:p>
            <a:r>
              <a:rPr lang="ru-RU" sz="1400" dirty="0" smtClean="0"/>
              <a:t>6. Учитель-логопед выдает чистые инструменты. Если соска упала на пол, пользоваться ею нельзя.</a:t>
            </a:r>
          </a:p>
          <a:p>
            <a:r>
              <a:rPr lang="ru-RU" sz="1400" dirty="0" smtClean="0"/>
              <a:t>7. Во время работы перед зеркалом нельзя двигать стулья и качаться на них.</a:t>
            </a:r>
          </a:p>
          <a:p>
            <a:r>
              <a:rPr lang="ru-RU" sz="1400" dirty="0" smtClean="0"/>
              <a:t>8. Без разрешения учителя-логопеда не открывать шкафы и ящики стола.</a:t>
            </a:r>
          </a:p>
          <a:p>
            <a:r>
              <a:rPr lang="ru-RU" sz="1400" dirty="0" smtClean="0"/>
              <a:t>9. Со стола логопеда не брать карандаши, ручки и др. предметы. Все нужное даст учитель-логопед.</a:t>
            </a:r>
          </a:p>
          <a:p>
            <a:r>
              <a:rPr lang="ru-RU" sz="1400" dirty="0" smtClean="0"/>
              <a:t>10. Никакие предметы, игрушки, карандаши в кабинете логопеда не брать в рот, не совать в нос и ухо.</a:t>
            </a:r>
          </a:p>
          <a:p>
            <a:endParaRPr lang="ru-RU" sz="1400" dirty="0"/>
          </a:p>
        </p:txBody>
      </p:sp>
      <p:pic>
        <p:nvPicPr>
          <p:cNvPr id="4" name="Рисунок 3" descr="107071250_rANjMXm0b48.jpg"/>
          <p:cNvPicPr>
            <a:picLocks noChangeAspect="1"/>
          </p:cNvPicPr>
          <p:nvPr/>
        </p:nvPicPr>
        <p:blipFill>
          <a:blip r:embed="rId2" cstate="print"/>
          <a:srcRect l="3425" t="2751" r="2342"/>
          <a:stretch>
            <a:fillRect/>
          </a:stretch>
        </p:blipFill>
        <p:spPr>
          <a:xfrm>
            <a:off x="3563888" y="5013176"/>
            <a:ext cx="1529972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в медицинском кабинете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1. Перед посещением медицинского кабинета сходить в туалет и вымыть руки.</a:t>
            </a:r>
          </a:p>
          <a:p>
            <a:r>
              <a:rPr lang="ru-RU" sz="1400" dirty="0" smtClean="0"/>
              <a:t>2. Ребенок в кабинет и из кабинета следует идти в сопровождении воспитателя группы или медсестры.</a:t>
            </a:r>
          </a:p>
          <a:p>
            <a:r>
              <a:rPr lang="ru-RU" sz="1400" dirty="0" smtClean="0"/>
              <a:t>3. Внимательно объяснение взрослого или медсестры о цели посещения медицинского кабинета.</a:t>
            </a:r>
          </a:p>
          <a:p>
            <a:r>
              <a:rPr lang="ru-RU" sz="1400" dirty="0" smtClean="0"/>
              <a:t>4. Строго выполнять все требования медсестры, помня, что врачи заботятся только о нашем здоровье.</a:t>
            </a:r>
          </a:p>
          <a:p>
            <a:r>
              <a:rPr lang="ru-RU" sz="1400" dirty="0" smtClean="0"/>
              <a:t>5. В кабинете ничего руками не трогать и не класть в рот без назначения врача.</a:t>
            </a:r>
          </a:p>
          <a:p>
            <a:r>
              <a:rPr lang="ru-RU" sz="1400" dirty="0" smtClean="0"/>
              <a:t>6. Во время обследований, прививок и т.п. не следует кричать и хватать за руки взрослых. Следует помнить, что все это делается во благо.</a:t>
            </a:r>
          </a:p>
          <a:p>
            <a:r>
              <a:rPr lang="ru-RU" sz="1400" dirty="0" smtClean="0"/>
              <a:t>А крики могут напугать других детей. </a:t>
            </a:r>
          </a:p>
          <a:p>
            <a:r>
              <a:rPr lang="ru-RU" sz="1400" dirty="0" smtClean="0"/>
              <a:t>7. После окончания медицинского мероприятия рассказать медсестре о своих ощущениях.</a:t>
            </a:r>
          </a:p>
          <a:p>
            <a:endParaRPr lang="ru-RU" dirty="0"/>
          </a:p>
        </p:txBody>
      </p:sp>
      <p:pic>
        <p:nvPicPr>
          <p:cNvPr id="4" name="Рисунок 3" descr="974393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581128"/>
            <a:ext cx="2825974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1673</Words>
  <Application>Microsoft Office PowerPoint</Application>
  <PresentationFormat>Экран (4:3)</PresentationFormat>
  <Paragraphs>215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Georgia</vt:lpstr>
      <vt:lpstr>Wingdings</vt:lpstr>
      <vt:lpstr>Wingdings 2</vt:lpstr>
      <vt:lpstr>Официальная</vt:lpstr>
      <vt:lpstr>Правила  поведения в детском саду</vt:lpstr>
      <vt:lpstr>Презентация PowerPoint</vt:lpstr>
      <vt:lpstr>Правила поведения в игровой комнате</vt:lpstr>
      <vt:lpstr>Как уберечься от падений и ушибов</vt:lpstr>
      <vt:lpstr>Правила поведения в во время игр</vt:lpstr>
      <vt:lpstr>Правила безопасного поведения  в туалетной комнате</vt:lpstr>
      <vt:lpstr>Правила безопасного поведения в спальне</vt:lpstr>
      <vt:lpstr>Охрана жизни и здоровья в кабинете логопеда</vt:lpstr>
      <vt:lpstr>Правила поведения в медицинском кабинете</vt:lpstr>
      <vt:lpstr>Правила поведения во время  музыкальных занятий</vt:lpstr>
      <vt:lpstr>Правила поведения при просмотре слайдов и фильмов</vt:lpstr>
      <vt:lpstr>Правила безопасного поведения  при приёме пищи</vt:lpstr>
      <vt:lpstr>Правила обращения со столовыми приборами</vt:lpstr>
      <vt:lpstr>Правила поведения при работе с кисточкой</vt:lpstr>
      <vt:lpstr>Охрана жизни и здоровья при играх с мелким конструктором</vt:lpstr>
      <vt:lpstr>Правила безопасного одевания в раздевалке</vt:lpstr>
      <vt:lpstr>Правила поведения при выходе на прогулку</vt:lpstr>
      <vt:lpstr>Правила поведения на прогулке</vt:lpstr>
      <vt:lpstr>Правила дорожного движения пешеходов</vt:lpstr>
      <vt:lpstr>Будь внимательны и здоровы!!!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осторожного поведения в детском саду.</dc:title>
  <dc:creator>spg</dc:creator>
  <cp:lastModifiedBy>DNS</cp:lastModifiedBy>
  <cp:revision>26</cp:revision>
  <dcterms:created xsi:type="dcterms:W3CDTF">2015-02-08T11:35:02Z</dcterms:created>
  <dcterms:modified xsi:type="dcterms:W3CDTF">2022-09-11T09:03:01Z</dcterms:modified>
</cp:coreProperties>
</file>